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sldIdLst>
    <p:sldId id="4330" r:id="rId2"/>
    <p:sldId id="4331" r:id="rId3"/>
    <p:sldId id="4332" r:id="rId4"/>
    <p:sldId id="4333" r:id="rId5"/>
    <p:sldId id="4107" r:id="rId6"/>
    <p:sldId id="4130" r:id="rId7"/>
    <p:sldId id="4108" r:id="rId8"/>
    <p:sldId id="4109" r:id="rId9"/>
    <p:sldId id="4110" r:id="rId10"/>
    <p:sldId id="4111" r:id="rId11"/>
    <p:sldId id="4336" r:id="rId12"/>
    <p:sldId id="4323" r:id="rId13"/>
    <p:sldId id="4157" r:id="rId14"/>
    <p:sldId id="4113" r:id="rId15"/>
    <p:sldId id="4114" r:id="rId16"/>
    <p:sldId id="4115" r:id="rId17"/>
    <p:sldId id="4334" r:id="rId18"/>
    <p:sldId id="4116" r:id="rId19"/>
    <p:sldId id="4172" r:id="rId20"/>
    <p:sldId id="4173" r:id="rId21"/>
    <p:sldId id="4174" r:id="rId22"/>
    <p:sldId id="4175" r:id="rId23"/>
    <p:sldId id="276" r:id="rId24"/>
    <p:sldId id="4313" r:id="rId25"/>
    <p:sldId id="4314" r:id="rId26"/>
    <p:sldId id="4133" r:id="rId27"/>
    <p:sldId id="4328" r:id="rId28"/>
    <p:sldId id="4315" r:id="rId29"/>
    <p:sldId id="4122" r:id="rId30"/>
    <p:sldId id="4317" r:id="rId31"/>
    <p:sldId id="4125" r:id="rId32"/>
    <p:sldId id="4126" r:id="rId33"/>
    <p:sldId id="4127" r:id="rId34"/>
    <p:sldId id="4134" r:id="rId35"/>
    <p:sldId id="1196" r:id="rId36"/>
    <p:sldId id="4131" r:id="rId37"/>
    <p:sldId id="4325" r:id="rId38"/>
    <p:sldId id="4340" r:id="rId39"/>
    <p:sldId id="1013" r:id="rId40"/>
    <p:sldId id="4337" r:id="rId41"/>
    <p:sldId id="4338" r:id="rId42"/>
    <p:sldId id="4339" r:id="rId43"/>
    <p:sldId id="4135" r:id="rId44"/>
    <p:sldId id="4327" r:id="rId45"/>
    <p:sldId id="4335" r:id="rId46"/>
    <p:sldId id="4139" r:id="rId47"/>
    <p:sldId id="4142" r:id="rId48"/>
    <p:sldId id="4143" r:id="rId49"/>
    <p:sldId id="4146" r:id="rId50"/>
    <p:sldId id="4147" r:id="rId51"/>
    <p:sldId id="4144" r:id="rId52"/>
    <p:sldId id="1191" r:id="rId5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4" autoAdjust="0"/>
    <p:restoredTop sz="91429"/>
  </p:normalViewPr>
  <p:slideViewPr>
    <p:cSldViewPr snapToGrid="0" snapToObjects="1">
      <p:cViewPr varScale="1">
        <p:scale>
          <a:sx n="61" d="100"/>
          <a:sy n="61" d="100"/>
        </p:scale>
        <p:origin x="28" y="25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E7EC6A77-897B-A94D-8179-085D1B4EE98D}" type="datetimeFigureOut">
              <a:rPr lang="en-US" smtClean="0"/>
              <a:t>10/26/2023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999999"/>
                </a:solidFill>
                <a:effectLst/>
                <a:latin typeface="Lato" panose="020F0502020204030203" pitchFamily="34" charset="0"/>
              </a:rPr>
              <a:t>4201 Penn Ave, Pittsburgh, PA</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29</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36</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507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footprint of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 Advocates:  Less than 1% share of the total volume of transactions.</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7974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1</a:t>
            </a:fld>
            <a:endParaRPr lang="en-GB"/>
          </a:p>
        </p:txBody>
      </p:sp>
    </p:spTree>
    <p:extLst>
      <p:ext uri="{BB962C8B-B14F-4D97-AF65-F5344CB8AC3E}">
        <p14:creationId xmlns:p14="http://schemas.microsoft.com/office/powerpoint/2010/main" val="388033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a:extLst>
              <a:ext uri="{FF2B5EF4-FFF2-40B4-BE49-F238E27FC236}">
                <a16:creationId xmlns:a16="http://schemas.microsoft.com/office/drawing/2014/main" id="{F05014AE-7169-D4B2-6A71-2B3CB9B705AB}"/>
              </a:ext>
            </a:extLst>
          </p:cNvPr>
          <p:cNvPicPr>
            <a:picLocks noChangeAspect="1"/>
          </p:cNvPicPr>
          <p:nvPr/>
        </p:nvPicPr>
        <p:blipFill>
          <a:blip r:embed="rId2"/>
          <a:stretch>
            <a:fillRect/>
          </a:stretch>
        </p:blipFill>
        <p:spPr>
          <a:xfrm>
            <a:off x="184612" y="1064331"/>
            <a:ext cx="11249803" cy="5029200"/>
          </a:xfrm>
          <a:prstGeom prst="rect">
            <a:avLst/>
          </a:prstGeom>
        </p:spPr>
      </p:pic>
      <p:sp>
        <p:nvSpPr>
          <p:cNvPr id="12" name="TextBox 11">
            <a:extLst>
              <a:ext uri="{FF2B5EF4-FFF2-40B4-BE49-F238E27FC236}">
                <a16:creationId xmlns:a16="http://schemas.microsoft.com/office/drawing/2014/main" id="{5794DCB0-C862-B131-6632-1A1CFDDF3544}"/>
              </a:ext>
            </a:extLst>
          </p:cNvPr>
          <p:cNvSpPr txBox="1"/>
          <p:nvPr/>
        </p:nvSpPr>
        <p:spPr>
          <a:xfrm>
            <a:off x="3377792" y="2331127"/>
            <a:ext cx="2005360" cy="830997"/>
          </a:xfrm>
          <a:prstGeom prst="rect">
            <a:avLst/>
          </a:prstGeom>
          <a:noFill/>
        </p:spPr>
        <p:txBody>
          <a:bodyPr wrap="square" rtlCol="0">
            <a:spAutoFit/>
          </a:bodyPr>
          <a:lstStyle/>
          <a:p>
            <a:r>
              <a:rPr lang="en-US" sz="2400" dirty="0"/>
              <a:t>$27,060, at 12pm ET</a:t>
            </a:r>
          </a:p>
        </p:txBody>
      </p:sp>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875F-297F-AB96-A642-B74E058E643E}"/>
              </a:ext>
            </a:extLst>
          </p:cNvPr>
          <p:cNvSpPr>
            <a:spLocks noGrp="1"/>
          </p:cNvSpPr>
          <p:nvPr>
            <p:ph type="title"/>
          </p:nvPr>
        </p:nvSpPr>
        <p:spPr/>
        <p:txBody>
          <a:bodyPr/>
          <a:lstStyle/>
          <a:p>
            <a:r>
              <a:rPr lang="en-US" dirty="0">
                <a:solidFill>
                  <a:schemeClr val="bg1"/>
                </a:solidFill>
              </a:rPr>
              <a:t>Bit</a:t>
            </a:r>
            <a:r>
              <a:rPr lang="en-US" dirty="0"/>
              <a:t>coin and Gold Volatility</a:t>
            </a:r>
          </a:p>
        </p:txBody>
      </p:sp>
      <p:pic>
        <p:nvPicPr>
          <p:cNvPr id="6" name="Content Placeholder 5">
            <a:extLst>
              <a:ext uri="{FF2B5EF4-FFF2-40B4-BE49-F238E27FC236}">
                <a16:creationId xmlns:a16="http://schemas.microsoft.com/office/drawing/2014/main" id="{B32F7026-9A96-383C-52A8-141EEC931523}"/>
              </a:ext>
            </a:extLst>
          </p:cNvPr>
          <p:cNvPicPr>
            <a:picLocks noGrp="1" noChangeAspect="1"/>
          </p:cNvPicPr>
          <p:nvPr>
            <p:ph idx="1"/>
          </p:nvPr>
        </p:nvPicPr>
        <p:blipFill>
          <a:blip r:embed="rId2"/>
          <a:stretch>
            <a:fillRect/>
          </a:stretch>
        </p:blipFill>
        <p:spPr>
          <a:xfrm>
            <a:off x="1427493" y="1209502"/>
            <a:ext cx="8516548" cy="4846320"/>
          </a:xfrm>
        </p:spPr>
      </p:pic>
      <p:sp>
        <p:nvSpPr>
          <p:cNvPr id="4" name="Slide Number Placeholder 3">
            <a:extLst>
              <a:ext uri="{FF2B5EF4-FFF2-40B4-BE49-F238E27FC236}">
                <a16:creationId xmlns:a16="http://schemas.microsoft.com/office/drawing/2014/main" id="{626AB5A5-06B5-91FE-F547-CDF91168CAB4}"/>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74462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74405" y="-35404"/>
            <a:ext cx="10515600" cy="1325563"/>
          </a:xfrm>
        </p:spPr>
        <p:txBody>
          <a:bodyPr/>
          <a:lstStyle/>
          <a:p>
            <a:r>
              <a:rPr lang="en-US" dirty="0">
                <a:solidFill>
                  <a:schemeClr val="bg1"/>
                </a:solidFill>
              </a:rPr>
              <a:t>One</a:t>
            </a:r>
            <a:r>
              <a:rPr lang="en-US" dirty="0"/>
              <a:t> of the Over 60,000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6" name="Content Placeholder 5">
            <a:extLst>
              <a:ext uri="{FF2B5EF4-FFF2-40B4-BE49-F238E27FC236}">
                <a16:creationId xmlns:a16="http://schemas.microsoft.com/office/drawing/2014/main" id="{C2213AA9-6E00-4963-BB01-563D980D2484}"/>
              </a:ext>
            </a:extLst>
          </p:cNvPr>
          <p:cNvPicPr>
            <a:picLocks noGrp="1" noChangeAspect="1"/>
          </p:cNvPicPr>
          <p:nvPr>
            <p:ph idx="1"/>
          </p:nvPr>
        </p:nvPicPr>
        <p:blipFill>
          <a:blip r:embed="rId3"/>
          <a:stretch>
            <a:fillRect/>
          </a:stretch>
        </p:blipFill>
        <p:spPr>
          <a:xfrm>
            <a:off x="5725100" y="1915535"/>
            <a:ext cx="4991703" cy="3840480"/>
          </a:xfrm>
        </p:spPr>
      </p:pic>
      <p:pic>
        <p:nvPicPr>
          <p:cNvPr id="1026" name="Picture 2" descr="Bitcoin Depot converts ATMs to BitAccess software | ATM Marketplace">
            <a:extLst>
              <a:ext uri="{FF2B5EF4-FFF2-40B4-BE49-F238E27FC236}">
                <a16:creationId xmlns:a16="http://schemas.microsoft.com/office/drawing/2014/main" id="{1E24A6DD-34E2-AB0E-A8C3-84D5DA17C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71704"/>
            <a:ext cx="561153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709961"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today, noon)</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$525 billion.</a:t>
            </a:r>
          </a:p>
          <a:p>
            <a:r>
              <a:rPr lang="en-US" dirty="0"/>
              <a:t>Ethereum is in second place with a market cap of about $210 billion.</a:t>
            </a:r>
          </a:p>
          <a:p>
            <a:r>
              <a:rPr lang="en-US" dirty="0"/>
              <a:t>Presently, 13,000 different varieties with a total market cap of about $1.1 trillion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356E-E7ED-BE47-B63F-EBE9B0EDFBF9}"/>
              </a:ext>
            </a:extLst>
          </p:cNvPr>
          <p:cNvSpPr>
            <a:spLocks noGrp="1"/>
          </p:cNvSpPr>
          <p:nvPr>
            <p:ph type="title"/>
          </p:nvPr>
        </p:nvSpPr>
        <p:spPr/>
        <p:txBody>
          <a:bodyPr/>
          <a:lstStyle/>
          <a:p>
            <a:r>
              <a:rPr lang="en-US" dirty="0">
                <a:solidFill>
                  <a:schemeClr val="bg1"/>
                </a:solidFill>
              </a:rPr>
              <a:t>Pay</a:t>
            </a:r>
            <a:r>
              <a:rPr lang="en-US" dirty="0"/>
              <a:t>ments Are Going Digital!</a:t>
            </a:r>
          </a:p>
        </p:txBody>
      </p:sp>
      <p:pic>
        <p:nvPicPr>
          <p:cNvPr id="6" name="Content Placeholder 5">
            <a:extLst>
              <a:ext uri="{FF2B5EF4-FFF2-40B4-BE49-F238E27FC236}">
                <a16:creationId xmlns:a16="http://schemas.microsoft.com/office/drawing/2014/main" id="{CDF41199-7B6A-6CF1-330B-263DC27606B4}"/>
              </a:ext>
            </a:extLst>
          </p:cNvPr>
          <p:cNvPicPr>
            <a:picLocks noGrp="1" noChangeAspect="1"/>
          </p:cNvPicPr>
          <p:nvPr>
            <p:ph idx="1"/>
          </p:nvPr>
        </p:nvPicPr>
        <p:blipFill>
          <a:blip r:embed="rId2"/>
          <a:stretch>
            <a:fillRect/>
          </a:stretch>
        </p:blipFill>
        <p:spPr>
          <a:xfrm>
            <a:off x="1676790" y="1602226"/>
            <a:ext cx="3466319" cy="4351337"/>
          </a:xfrm>
        </p:spPr>
      </p:pic>
      <p:sp>
        <p:nvSpPr>
          <p:cNvPr id="4" name="Slide Number Placeholder 3">
            <a:extLst>
              <a:ext uri="{FF2B5EF4-FFF2-40B4-BE49-F238E27FC236}">
                <a16:creationId xmlns:a16="http://schemas.microsoft.com/office/drawing/2014/main" id="{2D127255-DE72-4C58-4DDC-8716506AF7D4}"/>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7" name="TextBox 6">
            <a:extLst>
              <a:ext uri="{FF2B5EF4-FFF2-40B4-BE49-F238E27FC236}">
                <a16:creationId xmlns:a16="http://schemas.microsoft.com/office/drawing/2014/main" id="{B7923E86-12B7-C965-7DF6-3B02BC910497}"/>
              </a:ext>
            </a:extLst>
          </p:cNvPr>
          <p:cNvSpPr txBox="1"/>
          <p:nvPr/>
        </p:nvSpPr>
        <p:spPr>
          <a:xfrm>
            <a:off x="6248400" y="1943100"/>
            <a:ext cx="4219575" cy="1384995"/>
          </a:xfrm>
          <a:prstGeom prst="rect">
            <a:avLst/>
          </a:prstGeom>
          <a:noFill/>
        </p:spPr>
        <p:txBody>
          <a:bodyPr wrap="square" rtlCol="0">
            <a:spAutoFit/>
          </a:bodyPr>
          <a:lstStyle/>
          <a:p>
            <a:r>
              <a:rPr lang="en-US" sz="2800" dirty="0"/>
              <a:t>Presently, crypto currencies have little to do with these trends. </a:t>
            </a:r>
          </a:p>
        </p:txBody>
      </p:sp>
      <p:sp>
        <p:nvSpPr>
          <p:cNvPr id="8" name="TextBox 7">
            <a:extLst>
              <a:ext uri="{FF2B5EF4-FFF2-40B4-BE49-F238E27FC236}">
                <a16:creationId xmlns:a16="http://schemas.microsoft.com/office/drawing/2014/main" id="{51731408-A37D-3222-862D-766B6BE4D9F6}"/>
              </a:ext>
            </a:extLst>
          </p:cNvPr>
          <p:cNvSpPr txBox="1"/>
          <p:nvPr/>
        </p:nvSpPr>
        <p:spPr>
          <a:xfrm>
            <a:off x="6295635" y="3394165"/>
            <a:ext cx="4219575" cy="523220"/>
          </a:xfrm>
          <a:prstGeom prst="rect">
            <a:avLst/>
          </a:prstGeom>
          <a:noFill/>
        </p:spPr>
        <p:txBody>
          <a:bodyPr wrap="square" rtlCol="0">
            <a:spAutoFit/>
          </a:bodyPr>
          <a:lstStyle/>
          <a:p>
            <a:r>
              <a:rPr lang="en-US" sz="2800" dirty="0"/>
              <a:t>But, what about the future?</a:t>
            </a:r>
          </a:p>
        </p:txBody>
      </p:sp>
    </p:spTree>
    <p:extLst>
      <p:ext uri="{BB962C8B-B14F-4D97-AF65-F5344CB8AC3E}">
        <p14:creationId xmlns:p14="http://schemas.microsoft.com/office/powerpoint/2010/main" val="17518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6351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22</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
        <p:nvSpPr>
          <p:cNvPr id="8" name="TextBox 7">
            <a:extLst>
              <a:ext uri="{FF2B5EF4-FFF2-40B4-BE49-F238E27FC236}">
                <a16:creationId xmlns:a16="http://schemas.microsoft.com/office/drawing/2014/main" id="{EA6EAAC3-6A07-CC96-E840-821241427BDC}"/>
              </a:ext>
            </a:extLst>
          </p:cNvPr>
          <p:cNvSpPr txBox="1"/>
          <p:nvPr/>
        </p:nvSpPr>
        <p:spPr>
          <a:xfrm>
            <a:off x="3244204" y="3245703"/>
            <a:ext cx="6488406" cy="369332"/>
          </a:xfrm>
          <a:prstGeom prst="rect">
            <a:avLst/>
          </a:prstGeom>
          <a:noFill/>
        </p:spPr>
        <p:txBody>
          <a:bodyPr wrap="square">
            <a:spAutoFit/>
          </a:bodyPr>
          <a:lstStyle/>
          <a:p>
            <a:r>
              <a:rPr lang="en-US" b="0" dirty="0">
                <a:effectLst/>
              </a:rPr>
              <a:t> </a:t>
            </a:r>
            <a:endParaRPr lang="en-US" dirty="0"/>
          </a:p>
        </p:txBody>
      </p:sp>
      <p:pic>
        <p:nvPicPr>
          <p:cNvPr id="10" name="Picture 9">
            <a:extLst>
              <a:ext uri="{FF2B5EF4-FFF2-40B4-BE49-F238E27FC236}">
                <a16:creationId xmlns:a16="http://schemas.microsoft.com/office/drawing/2014/main" id="{600E0BEC-BAF1-6E13-FDA6-2E9C12EFC659}"/>
              </a:ext>
            </a:extLst>
          </p:cNvPr>
          <p:cNvPicPr preferRelativeResize="0">
            <a:picLocks/>
          </p:cNvPicPr>
          <p:nvPr/>
        </p:nvPicPr>
        <p:blipFill>
          <a:blip r:embed="rId4"/>
          <a:stretch>
            <a:fillRect/>
          </a:stretch>
        </p:blipFill>
        <p:spPr>
          <a:xfrm>
            <a:off x="7062868" y="1042826"/>
            <a:ext cx="5120640" cy="5394960"/>
          </a:xfrm>
          <a:prstGeom prst="rect">
            <a:avLst/>
          </a:prstGeom>
        </p:spPr>
      </p:pic>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73880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Bitc</a:t>
            </a:r>
            <a:r>
              <a:rPr lang="en-US"/>
              <a:t>oin’s Environmental Impact</a:t>
            </a:r>
            <a:endParaRPr/>
          </a:p>
        </p:txBody>
      </p:sp>
      <p:pic>
        <p:nvPicPr>
          <p:cNvPr id="224" name="Google Shape;224;p21" descr="Graphical user interface&#10;&#10;Description automatically generated with medium confidence"/>
          <p:cNvPicPr preferRelativeResize="0">
            <a:picLocks noGrp="1"/>
          </p:cNvPicPr>
          <p:nvPr>
            <p:ph type="body" idx="1"/>
          </p:nvPr>
        </p:nvPicPr>
        <p:blipFill rotWithShape="1">
          <a:blip r:embed="rId3">
            <a:alphaModFix/>
          </a:blip>
          <a:srcRect/>
          <a:stretch/>
        </p:blipFill>
        <p:spPr>
          <a:xfrm>
            <a:off x="738812" y="1325563"/>
            <a:ext cx="11570700" cy="4435800"/>
          </a:xfrm>
          <a:prstGeom prst="rect">
            <a:avLst/>
          </a:prstGeom>
          <a:noFill/>
          <a:ln>
            <a:noFill/>
          </a:ln>
        </p:spPr>
      </p:pic>
      <p:sp>
        <p:nvSpPr>
          <p:cNvPr id="225" name="Google Shape;225;p2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226" name="Google Shape;226;p21"/>
          <p:cNvSpPr txBox="1"/>
          <p:nvPr/>
        </p:nvSpPr>
        <p:spPr>
          <a:xfrm>
            <a:off x="7620929" y="6444654"/>
            <a:ext cx="54083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Source: https://digiconomist.net/bitcoin-energy-consumption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6" name="Content Placeholder 5">
            <a:extLst>
              <a:ext uri="{FF2B5EF4-FFF2-40B4-BE49-F238E27FC236}">
                <a16:creationId xmlns:a16="http://schemas.microsoft.com/office/drawing/2014/main" id="{BA017B65-4F84-4681-3097-0B99ABB21ED5}"/>
              </a:ext>
            </a:extLst>
          </p:cNvPr>
          <p:cNvPicPr>
            <a:picLocks noGrp="1" noChangeAspect="1"/>
          </p:cNvPicPr>
          <p:nvPr>
            <p:ph idx="1"/>
          </p:nvPr>
        </p:nvPicPr>
        <p:blipFill>
          <a:blip r:embed="rId3"/>
          <a:stretch>
            <a:fillRect/>
          </a:stretch>
        </p:blipFill>
        <p:spPr>
          <a:xfrm>
            <a:off x="1249340" y="1413980"/>
            <a:ext cx="9693320" cy="4297680"/>
          </a:xfrm>
        </p:spPr>
      </p:pic>
      <p:sp>
        <p:nvSpPr>
          <p:cNvPr id="7" name="TextBox 6">
            <a:extLst>
              <a:ext uri="{FF2B5EF4-FFF2-40B4-BE49-F238E27FC236}">
                <a16:creationId xmlns:a16="http://schemas.microsoft.com/office/drawing/2014/main" id="{AEC351BC-5D27-C3CC-9848-805120CDA1E6}"/>
              </a:ext>
            </a:extLst>
          </p:cNvPr>
          <p:cNvSpPr txBox="1"/>
          <p:nvPr/>
        </p:nvSpPr>
        <p:spPr>
          <a:xfrm>
            <a:off x="5058959" y="5940895"/>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4012592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D023-DB17-93D9-6613-5A789451EEC0}"/>
              </a:ext>
            </a:extLst>
          </p:cNvPr>
          <p:cNvSpPr>
            <a:spLocks noGrp="1"/>
          </p:cNvSpPr>
          <p:nvPr>
            <p:ph type="title"/>
          </p:nvPr>
        </p:nvSpPr>
        <p:spPr/>
        <p:txBody>
          <a:bodyPr/>
          <a:lstStyle/>
          <a:p>
            <a:r>
              <a:rPr lang="en-US" dirty="0">
                <a:solidFill>
                  <a:schemeClr val="bg1"/>
                </a:solidFill>
              </a:rPr>
              <a:t>Kim</a:t>
            </a:r>
            <a:r>
              <a:rPr lang="en-US" dirty="0"/>
              <a:t> Jong </a:t>
            </a:r>
            <a:r>
              <a:rPr lang="en-US" dirty="0" err="1"/>
              <a:t>Un’s</a:t>
            </a:r>
            <a:r>
              <a:rPr lang="en-US" dirty="0"/>
              <a:t> New Revenue Source</a:t>
            </a:r>
          </a:p>
        </p:txBody>
      </p:sp>
      <p:pic>
        <p:nvPicPr>
          <p:cNvPr id="6" name="Content Placeholder 5">
            <a:extLst>
              <a:ext uri="{FF2B5EF4-FFF2-40B4-BE49-F238E27FC236}">
                <a16:creationId xmlns:a16="http://schemas.microsoft.com/office/drawing/2014/main" id="{672E49D0-6C46-FC7F-C10B-20618B302EEF}"/>
              </a:ext>
            </a:extLst>
          </p:cNvPr>
          <p:cNvPicPr>
            <a:picLocks noGrp="1" noChangeAspect="1"/>
          </p:cNvPicPr>
          <p:nvPr>
            <p:ph idx="1"/>
          </p:nvPr>
        </p:nvPicPr>
        <p:blipFill>
          <a:blip r:embed="rId2"/>
          <a:stretch>
            <a:fillRect/>
          </a:stretch>
        </p:blipFill>
        <p:spPr>
          <a:xfrm>
            <a:off x="1374213" y="1508125"/>
            <a:ext cx="9128324" cy="4094863"/>
          </a:xfrm>
        </p:spPr>
      </p:pic>
      <p:sp>
        <p:nvSpPr>
          <p:cNvPr id="4" name="Slide Number Placeholder 3">
            <a:extLst>
              <a:ext uri="{FF2B5EF4-FFF2-40B4-BE49-F238E27FC236}">
                <a16:creationId xmlns:a16="http://schemas.microsoft.com/office/drawing/2014/main" id="{779AFFAE-9A01-335A-8FE3-F94FCF18428B}"/>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7" name="TextBox 6">
            <a:extLst>
              <a:ext uri="{FF2B5EF4-FFF2-40B4-BE49-F238E27FC236}">
                <a16:creationId xmlns:a16="http://schemas.microsoft.com/office/drawing/2014/main" id="{6FEB16EE-AE07-FF14-B4D1-D8CDA5DECA86}"/>
              </a:ext>
            </a:extLst>
          </p:cNvPr>
          <p:cNvSpPr txBox="1"/>
          <p:nvPr/>
        </p:nvSpPr>
        <p:spPr>
          <a:xfrm>
            <a:off x="4682748" y="6412788"/>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3941748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3</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71834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a:t>
            </a:r>
            <a:r>
              <a:rPr lang="en-US" dirty="0" err="1"/>
              <a:t>DeFi</a:t>
            </a:r>
            <a:endParaRPr lang="en-US" dirty="0"/>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6" name="Content Placeholder 5">
            <a:extLst>
              <a:ext uri="{FF2B5EF4-FFF2-40B4-BE49-F238E27FC236}">
                <a16:creationId xmlns:a16="http://schemas.microsoft.com/office/drawing/2014/main" id="{1FAD8FA5-315D-FC17-0987-8EE7827EC5EE}"/>
              </a:ext>
            </a:extLst>
          </p:cNvPr>
          <p:cNvPicPr>
            <a:picLocks noGrp="1" noChangeAspect="1"/>
          </p:cNvPicPr>
          <p:nvPr>
            <p:ph idx="1"/>
          </p:nvPr>
        </p:nvPicPr>
        <p:blipFill>
          <a:blip r:embed="rId2"/>
          <a:stretch>
            <a:fillRect/>
          </a:stretch>
        </p:blipFill>
        <p:spPr>
          <a:xfrm>
            <a:off x="1255351" y="1695876"/>
            <a:ext cx="9046226" cy="4297680"/>
          </a:xfrm>
        </p:spPr>
      </p:pic>
      <p:sp>
        <p:nvSpPr>
          <p:cNvPr id="3" name="TextBox 2">
            <a:extLst>
              <a:ext uri="{FF2B5EF4-FFF2-40B4-BE49-F238E27FC236}">
                <a16:creationId xmlns:a16="http://schemas.microsoft.com/office/drawing/2014/main" id="{637E7355-C938-6C58-C9E8-846098CFAEF1}"/>
              </a:ext>
            </a:extLst>
          </p:cNvPr>
          <p:cNvSpPr txBox="1"/>
          <p:nvPr/>
        </p:nvSpPr>
        <p:spPr>
          <a:xfrm>
            <a:off x="5058959" y="6045560"/>
            <a:ext cx="6233069" cy="369332"/>
          </a:xfrm>
          <a:prstGeom prst="rect">
            <a:avLst/>
          </a:prstGeom>
          <a:noFill/>
        </p:spPr>
        <p:txBody>
          <a:bodyPr wrap="square" rtlCol="0">
            <a:spAutoFit/>
          </a:bodyPr>
          <a:lstStyle/>
          <a:p>
            <a:r>
              <a:rPr lang="en-US" dirty="0"/>
              <a:t>Source:  </a:t>
            </a:r>
            <a:r>
              <a:rPr lang="en-US" i="1" dirty="0"/>
              <a:t>The 2023 Crypto Crime Report</a:t>
            </a:r>
            <a:r>
              <a:rPr lang="en-US" dirty="0"/>
              <a:t>, </a:t>
            </a:r>
            <a:r>
              <a:rPr lang="en-US" dirty="0" err="1"/>
              <a:t>Chainanalysis</a:t>
            </a:r>
            <a:r>
              <a:rPr lang="en-US" dirty="0"/>
              <a:t>, 2/23</a:t>
            </a:r>
            <a:endParaRPr lang="en-US" i="1" dirty="0"/>
          </a:p>
        </p:txBody>
      </p:sp>
    </p:spTree>
    <p:extLst>
      <p:ext uri="{BB962C8B-B14F-4D97-AF65-F5344CB8AC3E}">
        <p14:creationId xmlns:p14="http://schemas.microsoft.com/office/powerpoint/2010/main" val="2591016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Ent</a:t>
            </a:r>
            <a:r>
              <a:rPr lang="en-US" dirty="0"/>
              <a:t>er Tet</a:t>
            </a:r>
            <a:r>
              <a:rPr lang="en-US" dirty="0">
                <a:solidFill>
                  <a:schemeClr val="accent5">
                    <a:lumMod val="50000"/>
                  </a:schemeClr>
                </a:solidFill>
              </a:rPr>
              <a:t>her:  Reserve Backed (?) Stablecoin</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6/17/2022):  “</a:t>
            </a:r>
            <a:r>
              <a:rPr lang="en-US" b="0" dirty="0"/>
              <a:t>In 2021, New York’s attorney general fined Tether $18.5 million and </a:t>
            </a:r>
            <a:r>
              <a:rPr lang="en-US" b="0" dirty="0">
                <a:hlinkClick r:id="rId3"/>
              </a:rPr>
              <a:t>said</a:t>
            </a:r>
            <a:r>
              <a:rPr lang="en-US" b="0" dirty="0"/>
              <a:t> the company had lied about its reserves, calling it ‘a stablecoin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r>
              <a:rPr lang="en-US" dirty="0"/>
              <a:t>May 12 2022:  Tether “Breaks the Buck”</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6" name="Picture 5">
            <a:extLst>
              <a:ext uri="{FF2B5EF4-FFF2-40B4-BE49-F238E27FC236}">
                <a16:creationId xmlns:a16="http://schemas.microsoft.com/office/drawing/2014/main" id="{8FD2E75A-5F5D-512C-94F9-6C717CFB22AF}"/>
              </a:ext>
            </a:extLst>
          </p:cNvPr>
          <p:cNvPicPr>
            <a:picLocks noChangeAspect="1"/>
          </p:cNvPicPr>
          <p:nvPr/>
        </p:nvPicPr>
        <p:blipFill>
          <a:blip r:embed="rId4"/>
          <a:stretch>
            <a:fillRect/>
          </a:stretch>
        </p:blipFill>
        <p:spPr>
          <a:xfrm>
            <a:off x="838199" y="1285874"/>
            <a:ext cx="10182225" cy="4636193"/>
          </a:xfrm>
          <a:prstGeom prst="rect">
            <a:avLst/>
          </a:prstGeom>
        </p:spPr>
      </p:pic>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B7A-8791-4350-AAA5-2E35D9DD0F65}"/>
              </a:ext>
            </a:extLst>
          </p:cNvPr>
          <p:cNvSpPr>
            <a:spLocks noGrp="1"/>
          </p:cNvSpPr>
          <p:nvPr>
            <p:ph type="title"/>
          </p:nvPr>
        </p:nvSpPr>
        <p:spPr/>
        <p:txBody>
          <a:bodyPr/>
          <a:lstStyle/>
          <a:p>
            <a:r>
              <a:rPr lang="en-US" dirty="0">
                <a:solidFill>
                  <a:schemeClr val="bg1"/>
                </a:solidFill>
              </a:rPr>
              <a:t>Sa</a:t>
            </a:r>
            <a:r>
              <a:rPr lang="en-US" dirty="0"/>
              <a:t>m Bankman-Fried &amp; FTX</a:t>
            </a:r>
          </a:p>
        </p:txBody>
      </p:sp>
      <p:sp>
        <p:nvSpPr>
          <p:cNvPr id="3" name="Content Placeholder 2">
            <a:extLst>
              <a:ext uri="{FF2B5EF4-FFF2-40B4-BE49-F238E27FC236}">
                <a16:creationId xmlns:a16="http://schemas.microsoft.com/office/drawing/2014/main" id="{4C53F1F4-CBE4-6D09-9188-9FE945B0B9D7}"/>
              </a:ext>
            </a:extLst>
          </p:cNvPr>
          <p:cNvSpPr>
            <a:spLocks noGrp="1"/>
          </p:cNvSpPr>
          <p:nvPr>
            <p:ph idx="1"/>
          </p:nvPr>
        </p:nvSpPr>
        <p:spPr/>
        <p:txBody>
          <a:bodyPr/>
          <a:lstStyle/>
          <a:p>
            <a:r>
              <a:rPr lang="en-US" dirty="0"/>
              <a:t>In August, </a:t>
            </a:r>
            <a:r>
              <a:rPr lang="en-US" i="1" dirty="0"/>
              <a:t>Fortune </a:t>
            </a:r>
            <a:r>
              <a:rPr lang="en-US" dirty="0"/>
              <a:t>compared the 30-yr old to Warren Buffet.</a:t>
            </a:r>
          </a:p>
          <a:p>
            <a:r>
              <a:rPr lang="en-US" dirty="0"/>
              <a:t>Helped save </a:t>
            </a:r>
            <a:r>
              <a:rPr lang="en-US" dirty="0" err="1"/>
              <a:t>BlockFi</a:t>
            </a:r>
            <a:r>
              <a:rPr lang="en-US" dirty="0"/>
              <a:t> and other crypto firms in May 2022.</a:t>
            </a:r>
          </a:p>
          <a:p>
            <a:r>
              <a:rPr lang="en-US" dirty="0"/>
              <a:t>Mid November $32b firm declares bankruptcy; SBF’s net worth goes from $16 billion to 0.</a:t>
            </a:r>
          </a:p>
          <a:p>
            <a:r>
              <a:rPr lang="en-US" dirty="0"/>
              <a:t>Misused customer funds to prop up his investment firm Alameda Research.</a:t>
            </a:r>
          </a:p>
          <a:p>
            <a:r>
              <a:rPr lang="en-US" dirty="0"/>
              <a:t>Regulation is needed!</a:t>
            </a:r>
          </a:p>
          <a:p>
            <a:endParaRPr lang="en-US" dirty="0"/>
          </a:p>
        </p:txBody>
      </p:sp>
      <p:sp>
        <p:nvSpPr>
          <p:cNvPr id="4" name="Slide Number Placeholder 3">
            <a:extLst>
              <a:ext uri="{FF2B5EF4-FFF2-40B4-BE49-F238E27FC236}">
                <a16:creationId xmlns:a16="http://schemas.microsoft.com/office/drawing/2014/main" id="{DE2BA9FF-97C1-0E32-4C9C-97BF39E1884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801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52FB-9767-9498-DD9A-CEC367CA56F6}"/>
              </a:ext>
            </a:extLst>
          </p:cNvPr>
          <p:cNvSpPr>
            <a:spLocks noGrp="1"/>
          </p:cNvSpPr>
          <p:nvPr>
            <p:ph type="title"/>
          </p:nvPr>
        </p:nvSpPr>
        <p:spPr/>
        <p:txBody>
          <a:bodyPr/>
          <a:lstStyle/>
          <a:p>
            <a:r>
              <a:rPr lang="en-US" dirty="0"/>
              <a:t>       Another sad tale of hubris </a:t>
            </a:r>
          </a:p>
        </p:txBody>
      </p:sp>
      <p:sp>
        <p:nvSpPr>
          <p:cNvPr id="3" name="Content Placeholder 2">
            <a:extLst>
              <a:ext uri="{FF2B5EF4-FFF2-40B4-BE49-F238E27FC236}">
                <a16:creationId xmlns:a16="http://schemas.microsoft.com/office/drawing/2014/main" id="{D663DDAB-D2C0-C2F3-CB8D-893A277D4EF2}"/>
              </a:ext>
            </a:extLst>
          </p:cNvPr>
          <p:cNvSpPr>
            <a:spLocks noGrp="1"/>
          </p:cNvSpPr>
          <p:nvPr>
            <p:ph idx="1"/>
          </p:nvPr>
        </p:nvSpPr>
        <p:spPr/>
        <p:txBody>
          <a:bodyPr>
            <a:normAutofit fontScale="92500" lnSpcReduction="10000"/>
          </a:bodyPr>
          <a:lstStyle/>
          <a:p>
            <a:endParaRPr lang="en-US" dirty="0"/>
          </a:p>
          <a:p>
            <a:r>
              <a:rPr lang="en-US" dirty="0"/>
              <a:t>But wait . . .</a:t>
            </a:r>
          </a:p>
          <a:p>
            <a:endParaRPr lang="en-US" dirty="0"/>
          </a:p>
          <a:p>
            <a:r>
              <a:rPr lang="en-US" dirty="0"/>
              <a:t>“John J. Ray III is the new CEO of FTX. </a:t>
            </a:r>
          </a:p>
          <a:p>
            <a:endParaRPr lang="en-US" dirty="0"/>
          </a:p>
          <a:p>
            <a:r>
              <a:rPr lang="en-US" dirty="0"/>
              <a:t>In his eyes, he has been handed a complete mess. </a:t>
            </a:r>
          </a:p>
          <a:p>
            <a:endParaRPr lang="en-US" dirty="0"/>
          </a:p>
          <a:p>
            <a:r>
              <a:rPr lang="en-US" dirty="0"/>
              <a:t>‘Never in my career have I seen such a complete failure of corporate controls and such a complete absence of trustworthy financial information as occurred here,’ he said in a court filing.”</a:t>
            </a:r>
          </a:p>
          <a:p>
            <a:endParaRPr lang="en-US" dirty="0"/>
          </a:p>
          <a:p>
            <a:endParaRPr lang="en-US" dirty="0"/>
          </a:p>
        </p:txBody>
      </p:sp>
      <p:sp>
        <p:nvSpPr>
          <p:cNvPr id="4" name="Slide Number Placeholder 3">
            <a:extLst>
              <a:ext uri="{FF2B5EF4-FFF2-40B4-BE49-F238E27FC236}">
                <a16:creationId xmlns:a16="http://schemas.microsoft.com/office/drawing/2014/main" id="{36C1F196-7D46-40DD-4BFF-85677B0526CB}"/>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48600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3D35-A09B-7305-6EF4-F70484110C36}"/>
              </a:ext>
            </a:extLst>
          </p:cNvPr>
          <p:cNvSpPr>
            <a:spLocks noGrp="1"/>
          </p:cNvSpPr>
          <p:nvPr>
            <p:ph type="title"/>
          </p:nvPr>
        </p:nvSpPr>
        <p:spPr/>
        <p:txBody>
          <a:bodyPr/>
          <a:lstStyle/>
          <a:p>
            <a:r>
              <a:rPr lang="en-US" dirty="0"/>
              <a:t>FT      Governance token of FTX</a:t>
            </a:r>
          </a:p>
        </p:txBody>
      </p:sp>
      <p:pic>
        <p:nvPicPr>
          <p:cNvPr id="5" name="Content Placeholder 4" descr="A graph on a black background&#10;&#10;Description automatically generated">
            <a:extLst>
              <a:ext uri="{FF2B5EF4-FFF2-40B4-BE49-F238E27FC236}">
                <a16:creationId xmlns:a16="http://schemas.microsoft.com/office/drawing/2014/main" id="{4189F3C7-8CA0-EDC7-D418-6D7C98C3DACA}"/>
              </a:ext>
            </a:extLst>
          </p:cNvPr>
          <p:cNvPicPr>
            <a:picLocks noGrp="1" noChangeAspect="1"/>
          </p:cNvPicPr>
          <p:nvPr>
            <p:ph idx="1"/>
          </p:nvPr>
        </p:nvPicPr>
        <p:blipFill>
          <a:blip r:embed="rId2"/>
          <a:stretch>
            <a:fillRect/>
          </a:stretch>
        </p:blipFill>
        <p:spPr>
          <a:xfrm>
            <a:off x="2988469" y="1752601"/>
            <a:ext cx="6215063" cy="4373563"/>
          </a:xfrm>
        </p:spPr>
      </p:pic>
    </p:spTree>
    <p:extLst>
      <p:ext uri="{BB962C8B-B14F-4D97-AF65-F5344CB8AC3E}">
        <p14:creationId xmlns:p14="http://schemas.microsoft.com/office/powerpoint/2010/main" val="61737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761291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8B25-B39A-8558-5D51-6841ABF4FB90}"/>
              </a:ext>
            </a:extLst>
          </p:cNvPr>
          <p:cNvSpPr>
            <a:spLocks noGrp="1"/>
          </p:cNvSpPr>
          <p:nvPr>
            <p:ph type="title"/>
          </p:nvPr>
        </p:nvSpPr>
        <p:spPr/>
        <p:txBody>
          <a:bodyPr/>
          <a:lstStyle/>
          <a:p>
            <a:r>
              <a:rPr lang="en-US" dirty="0"/>
              <a:t>Ge Gemini Exchange Offered an Earn Product</a:t>
            </a:r>
          </a:p>
        </p:txBody>
      </p:sp>
      <p:sp>
        <p:nvSpPr>
          <p:cNvPr id="3" name="Content Placeholder 2">
            <a:extLst>
              <a:ext uri="{FF2B5EF4-FFF2-40B4-BE49-F238E27FC236}">
                <a16:creationId xmlns:a16="http://schemas.microsoft.com/office/drawing/2014/main" id="{615E5766-0CF2-C85B-F2D0-8D6AFB53834D}"/>
              </a:ext>
            </a:extLst>
          </p:cNvPr>
          <p:cNvSpPr>
            <a:spLocks noGrp="1"/>
          </p:cNvSpPr>
          <p:nvPr>
            <p:ph idx="1"/>
          </p:nvPr>
        </p:nvSpPr>
        <p:spPr/>
        <p:txBody>
          <a:bodyPr/>
          <a:lstStyle/>
          <a:p>
            <a:r>
              <a:rPr lang="en-US" dirty="0"/>
              <a:t>“One of the Earn investors was Complainant No. 1, a 73-year-old mother, grandmother, and resident of the State of New York. She and her husband, who are both retired, invested their life savings of over $199,000 in Earn because they believed Gemini’s marketing statements that Gemini was a safe and secure choice. Complainant No. 1 had hoped to use this money to pay for her grandchild’s education. Outside of her Earn investment, she and her husband have little savings.”</a:t>
            </a:r>
          </a:p>
        </p:txBody>
      </p:sp>
      <p:sp>
        <p:nvSpPr>
          <p:cNvPr id="4" name="Slide Number Placeholder 3">
            <a:extLst>
              <a:ext uri="{FF2B5EF4-FFF2-40B4-BE49-F238E27FC236}">
                <a16:creationId xmlns:a16="http://schemas.microsoft.com/office/drawing/2014/main" id="{02522D15-66AF-52A9-7902-4C1C5BA45A5E}"/>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1053348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3C45-834E-A722-5AB6-9C6EC9F2241A}"/>
              </a:ext>
            </a:extLst>
          </p:cNvPr>
          <p:cNvSpPr>
            <a:spLocks noGrp="1"/>
          </p:cNvSpPr>
          <p:nvPr>
            <p:ph type="title"/>
          </p:nvPr>
        </p:nvSpPr>
        <p:spPr/>
        <p:txBody>
          <a:bodyPr/>
          <a:lstStyle/>
          <a:p>
            <a:r>
              <a:rPr lang="en-US" dirty="0"/>
              <a:t>                           Believe it or not?</a:t>
            </a:r>
          </a:p>
        </p:txBody>
      </p:sp>
      <p:sp>
        <p:nvSpPr>
          <p:cNvPr id="3" name="Content Placeholder 2">
            <a:extLst>
              <a:ext uri="{FF2B5EF4-FFF2-40B4-BE49-F238E27FC236}">
                <a16:creationId xmlns:a16="http://schemas.microsoft.com/office/drawing/2014/main" id="{5B105011-5477-BCA2-D7BB-A3C729195AA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0DBA7BF-4791-6BA1-4BD0-110BEE9BA9D5}"/>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6" name="TextBox 5">
            <a:extLst>
              <a:ext uri="{FF2B5EF4-FFF2-40B4-BE49-F238E27FC236}">
                <a16:creationId xmlns:a16="http://schemas.microsoft.com/office/drawing/2014/main" id="{416A8EEB-2B9F-A8EF-D0D4-B203056BFB7C}"/>
              </a:ext>
            </a:extLst>
          </p:cNvPr>
          <p:cNvSpPr txBox="1"/>
          <p:nvPr/>
        </p:nvSpPr>
        <p:spPr>
          <a:xfrm>
            <a:off x="2465408" y="1440947"/>
            <a:ext cx="6684379" cy="3693319"/>
          </a:xfrm>
          <a:prstGeom prst="rect">
            <a:avLst/>
          </a:prstGeom>
          <a:noFill/>
        </p:spPr>
        <p:txBody>
          <a:bodyPr wrap="square">
            <a:spAutoFit/>
          </a:bodyPr>
          <a:lstStyle/>
          <a:p>
            <a:r>
              <a:rPr lang="en-US" dirty="0"/>
              <a:t>“According to the NYAG, Gemini knew their exposure to Genesis was high risk, but continued to promote the Gemini Earn lending product to retail customers as a safe way to earn profits on their crypto holdings. According to the NYAG, Gemini at one point revised its internal evaluation of Genesis’ creditworthiness to “junk grade”, some of their own risk personnel withdrew their own funds from the Gemini lending program, and one exec compared Genesis’ condition to the Lehman Brothers shortly before its collapse — but no communication was ever made to customers to inform them that the product had become riskier, nor did Gemini ever really stop working with Genesis (despite gestures at doing so a month or two before Genesis ultimately halted withdrawals).”</a:t>
            </a:r>
          </a:p>
          <a:p>
            <a:endParaRPr lang="en-US" dirty="0"/>
          </a:p>
        </p:txBody>
      </p:sp>
    </p:spTree>
    <p:extLst>
      <p:ext uri="{BB962C8B-B14F-4D97-AF65-F5344CB8AC3E}">
        <p14:creationId xmlns:p14="http://schemas.microsoft.com/office/powerpoint/2010/main" val="2597150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B198-E0F7-96EB-A945-C4ECC783346C}"/>
              </a:ext>
            </a:extLst>
          </p:cNvPr>
          <p:cNvSpPr>
            <a:spLocks noGrp="1"/>
          </p:cNvSpPr>
          <p:nvPr>
            <p:ph type="title"/>
          </p:nvPr>
        </p:nvSpPr>
        <p:spPr/>
        <p:txBody>
          <a:bodyPr/>
          <a:lstStyle/>
          <a:p>
            <a:r>
              <a:rPr lang="en-US" dirty="0"/>
              <a:t>       Who should know what?</a:t>
            </a:r>
          </a:p>
        </p:txBody>
      </p:sp>
      <p:sp>
        <p:nvSpPr>
          <p:cNvPr id="3" name="Content Placeholder 2">
            <a:extLst>
              <a:ext uri="{FF2B5EF4-FFF2-40B4-BE49-F238E27FC236}">
                <a16:creationId xmlns:a16="http://schemas.microsoft.com/office/drawing/2014/main" id="{E3D19E48-D4F9-C42E-FA1A-EDAB1F393172}"/>
              </a:ext>
            </a:extLst>
          </p:cNvPr>
          <p:cNvSpPr>
            <a:spLocks noGrp="1"/>
          </p:cNvSpPr>
          <p:nvPr>
            <p:ph idx="1"/>
          </p:nvPr>
        </p:nvSpPr>
        <p:spPr/>
        <p:txBody>
          <a:bodyPr/>
          <a:lstStyle/>
          <a:p>
            <a:r>
              <a:rPr lang="en-US" dirty="0"/>
              <a:t>“Another Earn investor, Complainant No. 2, is a 56-year-old resident of the State of New York. Complainant No. 2 invested approximately $20,500 in Earn, virtually all his savings. Complainant No. 2 chose Earn because he researched the product and came to believe, based on Gemini’s statements, that Earn was more secure than other interest-bearing cryptocurrency investments.”</a:t>
            </a:r>
          </a:p>
          <a:p>
            <a:endParaRPr lang="en-US" dirty="0"/>
          </a:p>
          <a:p>
            <a:endParaRPr lang="en-US" dirty="0"/>
          </a:p>
        </p:txBody>
      </p:sp>
      <p:sp>
        <p:nvSpPr>
          <p:cNvPr id="4" name="Slide Number Placeholder 3">
            <a:extLst>
              <a:ext uri="{FF2B5EF4-FFF2-40B4-BE49-F238E27FC236}">
                <a16:creationId xmlns:a16="http://schemas.microsoft.com/office/drawing/2014/main" id="{21E94A6C-45D9-4D83-F573-ACC953958624}"/>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48691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Hasn’t Been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C454-185A-E34D-1D7E-4C6160F6673B}"/>
              </a:ext>
            </a:extLst>
          </p:cNvPr>
          <p:cNvSpPr>
            <a:spLocks noGrp="1"/>
          </p:cNvSpPr>
          <p:nvPr>
            <p:ph type="title"/>
          </p:nvPr>
        </p:nvSpPr>
        <p:spPr/>
        <p:txBody>
          <a:bodyPr/>
          <a:lstStyle/>
          <a:p>
            <a:r>
              <a:rPr lang="en-US" dirty="0">
                <a:solidFill>
                  <a:schemeClr val="bg1"/>
                </a:solidFill>
              </a:rPr>
              <a:t>Aft</a:t>
            </a:r>
            <a:r>
              <a:rPr lang="en-US" dirty="0"/>
              <a:t>er SBF: </a:t>
            </a:r>
            <a:r>
              <a:rPr lang="en-US" dirty="0" err="1"/>
              <a:t>Binance</a:t>
            </a:r>
            <a:endParaRPr lang="en-US" dirty="0"/>
          </a:p>
        </p:txBody>
      </p:sp>
      <p:sp>
        <p:nvSpPr>
          <p:cNvPr id="3" name="Content Placeholder 2">
            <a:extLst>
              <a:ext uri="{FF2B5EF4-FFF2-40B4-BE49-F238E27FC236}">
                <a16:creationId xmlns:a16="http://schemas.microsoft.com/office/drawing/2014/main" id="{D2F27457-645E-8FE4-549F-7D3C26AF6BB7}"/>
              </a:ext>
            </a:extLst>
          </p:cNvPr>
          <p:cNvSpPr>
            <a:spLocks noGrp="1"/>
          </p:cNvSpPr>
          <p:nvPr>
            <p:ph idx="1"/>
          </p:nvPr>
        </p:nvSpPr>
        <p:spPr/>
        <p:txBody>
          <a:bodyPr/>
          <a:lstStyle/>
          <a:p>
            <a:r>
              <a:rPr lang="en-US" b="0" i="0" dirty="0">
                <a:solidFill>
                  <a:srgbClr val="222222"/>
                </a:solidFill>
                <a:effectLst/>
                <a:latin typeface="Helvetica" panose="020B0604020202020204" pitchFamily="34" charset="0"/>
              </a:rPr>
              <a:t>Matt Levine, </a:t>
            </a:r>
            <a:r>
              <a:rPr lang="en-US" b="0" i="1" dirty="0">
                <a:solidFill>
                  <a:srgbClr val="222222"/>
                </a:solidFill>
                <a:effectLst/>
                <a:latin typeface="Helvetica" panose="020B0604020202020204" pitchFamily="34" charset="0"/>
              </a:rPr>
              <a:t>Bloomberg, “</a:t>
            </a:r>
            <a:r>
              <a:rPr lang="en-US" b="0" i="0" dirty="0">
                <a:solidFill>
                  <a:srgbClr val="222222"/>
                </a:solidFill>
                <a:effectLst/>
                <a:latin typeface="Helvetica" panose="020B0604020202020204" pitchFamily="34" charset="0"/>
              </a:rPr>
              <a:t>A decent rule of thumb is that all cryptocurrency exchanges are doing crimes, and if you’re lucky your exchange is doing only process crimes. </a:t>
            </a: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b="0" dirty="0">
              <a:solidFill>
                <a:srgbClr val="222222"/>
              </a:solidFill>
              <a:latin typeface="Helvetica"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585D975-404C-9918-3430-488DB57A92D7}"/>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5" name="Content Placeholder 5">
            <a:extLst>
              <a:ext uri="{FF2B5EF4-FFF2-40B4-BE49-F238E27FC236}">
                <a16:creationId xmlns:a16="http://schemas.microsoft.com/office/drawing/2014/main" id="{38393CC2-20D6-794A-3F71-0CC7B34D0EAA}"/>
              </a:ext>
            </a:extLst>
          </p:cNvPr>
          <p:cNvPicPr>
            <a:picLocks noChangeAspect="1"/>
          </p:cNvPicPr>
          <p:nvPr/>
        </p:nvPicPr>
        <p:blipFill>
          <a:blip r:embed="rId2"/>
          <a:stretch>
            <a:fillRect/>
          </a:stretch>
        </p:blipFill>
        <p:spPr>
          <a:xfrm>
            <a:off x="4751435" y="3029508"/>
            <a:ext cx="6235847" cy="3383280"/>
          </a:xfrm>
          <a:prstGeom prst="rect">
            <a:avLst/>
          </a:prstGeom>
        </p:spPr>
      </p:pic>
      <p:sp>
        <p:nvSpPr>
          <p:cNvPr id="6" name="TextBox 5">
            <a:extLst>
              <a:ext uri="{FF2B5EF4-FFF2-40B4-BE49-F238E27FC236}">
                <a16:creationId xmlns:a16="http://schemas.microsoft.com/office/drawing/2014/main" id="{A0A90098-632C-3528-0A5F-D7FD42C625DC}"/>
              </a:ext>
            </a:extLst>
          </p:cNvPr>
          <p:cNvSpPr txBox="1"/>
          <p:nvPr/>
        </p:nvSpPr>
        <p:spPr>
          <a:xfrm>
            <a:off x="838200" y="3429000"/>
            <a:ext cx="3124200" cy="1200329"/>
          </a:xfrm>
          <a:prstGeom prst="rect">
            <a:avLst/>
          </a:prstGeom>
          <a:noFill/>
        </p:spPr>
        <p:txBody>
          <a:bodyPr wrap="square" rtlCol="0">
            <a:spAutoFit/>
          </a:bodyPr>
          <a:lstStyle/>
          <a:p>
            <a:r>
              <a:rPr lang="en-US" sz="2400" dirty="0"/>
              <a:t>Market Share of Coinbase, 5%. But, 60% share of US consumer.</a:t>
            </a:r>
          </a:p>
        </p:txBody>
      </p:sp>
    </p:spTree>
    <p:extLst>
      <p:ext uri="{BB962C8B-B14F-4D97-AF65-F5344CB8AC3E}">
        <p14:creationId xmlns:p14="http://schemas.microsoft.com/office/powerpoint/2010/main" val="67378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D76BB-1275-C31E-42B8-A3B471652A68}"/>
              </a:ext>
            </a:extLst>
          </p:cNvPr>
          <p:cNvSpPr>
            <a:spLocks noGrp="1"/>
          </p:cNvSpPr>
          <p:nvPr>
            <p:ph type="title"/>
          </p:nvPr>
        </p:nvSpPr>
        <p:spPr/>
        <p:txBody>
          <a:bodyPr/>
          <a:lstStyle/>
          <a:p>
            <a:r>
              <a:rPr lang="en-US" dirty="0">
                <a:solidFill>
                  <a:schemeClr val="bg1"/>
                </a:solidFill>
              </a:rPr>
              <a:t>Ga</a:t>
            </a:r>
            <a:r>
              <a:rPr lang="en-US" dirty="0"/>
              <a:t>ry Gensler Has Seen Enough</a:t>
            </a:r>
          </a:p>
        </p:txBody>
      </p:sp>
      <p:sp>
        <p:nvSpPr>
          <p:cNvPr id="3" name="Content Placeholder 2">
            <a:extLst>
              <a:ext uri="{FF2B5EF4-FFF2-40B4-BE49-F238E27FC236}">
                <a16:creationId xmlns:a16="http://schemas.microsoft.com/office/drawing/2014/main" id="{8686D416-A996-81B7-F312-5DB74461EA77}"/>
              </a:ext>
            </a:extLst>
          </p:cNvPr>
          <p:cNvSpPr>
            <a:spLocks noGrp="1"/>
          </p:cNvSpPr>
          <p:nvPr>
            <p:ph idx="1"/>
          </p:nvPr>
        </p:nvSpPr>
        <p:spPr/>
        <p:txBody>
          <a:bodyPr/>
          <a:lstStyle/>
          <a:p>
            <a:pPr marL="0" indent="0">
              <a:buNone/>
            </a:pPr>
            <a:r>
              <a:rPr lang="en-US" dirty="0"/>
              <a:t>Gary Gensler quotes from SEC Press Releases announcing enforcement actions against </a:t>
            </a:r>
            <a:r>
              <a:rPr lang="en-US" dirty="0" err="1"/>
              <a:t>Binance</a:t>
            </a:r>
            <a:r>
              <a:rPr lang="en-US" dirty="0"/>
              <a:t> (6/5) and Coinbase (6/6):</a:t>
            </a:r>
          </a:p>
          <a:p>
            <a:pPr marL="514350" indent="-514350">
              <a:buFont typeface="+mj-lt"/>
              <a:buAutoNum type="arabicPeriod"/>
            </a:pPr>
            <a:r>
              <a:rPr lang="en-US" dirty="0"/>
              <a:t>“…</a:t>
            </a:r>
            <a:r>
              <a:rPr lang="en-US" i="0" dirty="0" err="1">
                <a:effectLst/>
                <a:latin typeface="Helvetica" panose="020B0604020202020204" pitchFamily="34" charset="0"/>
              </a:rPr>
              <a:t>Binance</a:t>
            </a:r>
            <a:r>
              <a:rPr lang="en-US" i="0" dirty="0">
                <a:effectLst/>
                <a:latin typeface="Helvetica" panose="020B0604020202020204" pitchFamily="34" charset="0"/>
              </a:rPr>
              <a:t> entities engaged in an extensive web of deception, conflicts of interest, lack of disclosure,…”</a:t>
            </a:r>
          </a:p>
          <a:p>
            <a:pPr marL="514350" indent="-514350">
              <a:buFont typeface="+mj-lt"/>
              <a:buAutoNum type="arabicPeriod"/>
            </a:pPr>
            <a:r>
              <a:rPr lang="en-US" i="0" dirty="0">
                <a:effectLst/>
                <a:latin typeface="Helvetica" panose="020B0604020202020204" pitchFamily="34" charset="0"/>
              </a:rPr>
              <a:t>“We allege that Coinbase, despite being subject to the securities laws, commingled and unlawfully offered exchange, broker-dealer, and clearinghouse functions,…”</a:t>
            </a:r>
            <a:endParaRPr lang="en-US" dirty="0"/>
          </a:p>
        </p:txBody>
      </p:sp>
      <p:sp>
        <p:nvSpPr>
          <p:cNvPr id="4" name="Slide Number Placeholder 3">
            <a:extLst>
              <a:ext uri="{FF2B5EF4-FFF2-40B4-BE49-F238E27FC236}">
                <a16:creationId xmlns:a16="http://schemas.microsoft.com/office/drawing/2014/main" id="{9F683799-77F3-211C-65B0-4E4F8C342A2A}"/>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42230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Can </a:t>
            </a:r>
            <a:r>
              <a:rPr lang="en-US" dirty="0"/>
              <a:t>We Turn Our Back on Digital Money?</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dirty="0"/>
              <a:t>The Bank for International Settlement (BIS) and a number of central banks are exploring how the development of Central Bank Digital Currency (CBDC) “contribute to an open, safe and competitive monetary environment that supports innovation and serves the public interest.”</a:t>
            </a:r>
          </a:p>
          <a:p>
            <a:r>
              <a:rPr lang="en-US" dirty="0"/>
              <a:t>CBDC would be a government-backed stable coin</a:t>
            </a:r>
          </a:p>
          <a:p>
            <a:pPr lvl="1"/>
            <a:r>
              <a:rPr lang="en-US" dirty="0"/>
              <a:t>Retail vs wholesale</a:t>
            </a:r>
          </a:p>
          <a:p>
            <a:pPr lvl="1"/>
            <a:r>
              <a:rPr lang="en-US" dirty="0"/>
              <a:t>Blockchain</a:t>
            </a:r>
          </a:p>
          <a:p>
            <a:pPr lvl="1"/>
            <a:r>
              <a:rPr lang="en-US" dirty="0"/>
              <a:t>Privacy</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29749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5</a:t>
            </a:fld>
            <a:endParaRPr lang="en-US" dirty="0"/>
          </a:p>
        </p:txBody>
      </p:sp>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2"/>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3"/>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Joan Nix, </a:t>
            </a:r>
          </a:p>
          <a:p>
            <a:pPr>
              <a:lnSpc>
                <a:spcPct val="100000"/>
              </a:lnSpc>
              <a:spcBef>
                <a:spcPts val="0"/>
              </a:spcBef>
            </a:pPr>
            <a:r>
              <a:rPr lang="en-US" sz="2200" dirty="0">
                <a:solidFill>
                  <a:schemeClr val="tx2"/>
                </a:solidFill>
              </a:rPr>
              <a:t>Associate Professor of Economics</a:t>
            </a:r>
          </a:p>
          <a:p>
            <a:pPr>
              <a:lnSpc>
                <a:spcPct val="100000"/>
              </a:lnSpc>
              <a:spcBef>
                <a:spcPts val="0"/>
              </a:spcBef>
            </a:pPr>
            <a:r>
              <a:rPr lang="en-US" sz="2200" dirty="0">
                <a:solidFill>
                  <a:schemeClr val="tx2"/>
                </a:solidFill>
              </a:rPr>
              <a:t>Queens College, CUNY</a:t>
            </a:r>
          </a:p>
          <a:p>
            <a:pPr>
              <a:lnSpc>
                <a:spcPct val="100000"/>
              </a:lnSpc>
              <a:spcBef>
                <a:spcPts val="0"/>
              </a:spcBef>
            </a:pPr>
            <a:r>
              <a:rPr lang="en-US" sz="2200" dirty="0">
                <a:solidFill>
                  <a:schemeClr val="tx2"/>
                </a:solidFill>
              </a:rPr>
              <a:t>October 24, 2023</a:t>
            </a:r>
          </a:p>
        </p:txBody>
      </p:sp>
    </p:spTree>
    <p:extLst>
      <p:ext uri="{BB962C8B-B14F-4D97-AF65-F5344CB8AC3E}">
        <p14:creationId xmlns:p14="http://schemas.microsoft.com/office/powerpoint/2010/main" val="1278335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171021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288279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838200" y="0"/>
            <a:ext cx="10515600" cy="1325563"/>
          </a:xfrm>
        </p:spPr>
        <p:txBody>
          <a:bodyPr/>
          <a:lstStyle/>
          <a:p>
            <a:pPr marL="0" indent="0">
              <a:buNone/>
            </a:pPr>
            <a:r>
              <a:rPr lang="en-US" dirty="0">
                <a:solidFill>
                  <a:schemeClr val="bg1"/>
                </a:solidFill>
              </a:rPr>
              <a:t>Eco</a:t>
            </a:r>
            <a:r>
              <a:rPr lang="en-US" dirty="0"/>
              <a:t>nomic Needs Don’t Go Unmet for Long</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normAutofit lnSpcReduction="10000"/>
          </a:bodyPr>
          <a:lstStyle/>
          <a:p>
            <a:pPr marL="0" indent="0">
              <a:buNone/>
            </a:pPr>
            <a:r>
              <a:rPr lang="en-US" dirty="0"/>
              <a:t>Meeting the Banking Needs in Less Developed Countries:  Mobile Money.</a:t>
            </a:r>
          </a:p>
          <a:p>
            <a:pPr marL="0" indent="0">
              <a:buNone/>
            </a:pPr>
            <a:r>
              <a:rPr lang="en-US" dirty="0"/>
              <a:t>M-</a:t>
            </a:r>
            <a:r>
              <a:rPr lang="en-US" dirty="0" err="1"/>
              <a:t>Pesa</a:t>
            </a:r>
            <a:r>
              <a:rPr lang="en-US" dirty="0"/>
              <a:t>: </a:t>
            </a:r>
          </a:p>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Raise your digital hand or submit </a:t>
            </a:r>
            <a:r>
              <a:rPr lang="en-US"/>
              <a:t>questions in </a:t>
            </a:r>
            <a:r>
              <a:rPr lang="en-US" dirty="0"/>
              <a:t>the chat.</a:t>
            </a:r>
          </a:p>
          <a:p>
            <a:pPr lvl="1"/>
            <a:r>
              <a:rPr lang="en-US" dirty="0"/>
              <a:t>I will try to handle them as they come up.</a:t>
            </a:r>
          </a:p>
          <a:p>
            <a:pPr marL="457200" lvl="1" indent="0">
              <a:buNone/>
            </a:pPr>
            <a:endParaRPr lang="en-US" dirty="0"/>
          </a:p>
          <a:p>
            <a:r>
              <a:rPr lang="en-US" dirty="0"/>
              <a:t>We will do a verbal Q&amp;A once the material has been presented.</a:t>
            </a:r>
          </a:p>
          <a:p>
            <a:pPr marL="0" indent="0">
              <a:buNone/>
            </a:pPr>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41133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22824</TotalTime>
  <Words>3782</Words>
  <Application>Microsoft Office PowerPoint</Application>
  <PresentationFormat>Widescreen</PresentationFormat>
  <Paragraphs>373</Paragraphs>
  <Slides>52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vt:lpstr>
      <vt:lpstr>Calibri</vt:lpstr>
      <vt:lpstr>Courier New</vt:lpstr>
      <vt:lpstr>fell</vt:lpstr>
      <vt:lpstr>Garamond</vt:lpstr>
      <vt:lpstr>Helvetica</vt:lpstr>
      <vt:lpstr>Lato</vt:lpstr>
      <vt:lpstr>Times New Roman</vt:lpstr>
      <vt:lpstr>Times roman</vt:lpstr>
      <vt:lpstr>Wingdings</vt:lpstr>
      <vt:lpstr>Custom Design</vt:lpstr>
      <vt:lpstr> National Economic Education Delegation</vt:lpstr>
      <vt:lpstr>Who Are We?</vt:lpstr>
      <vt:lpstr>Where Are We?</vt:lpstr>
      <vt:lpstr> Available NEED Topics Include:</vt:lpstr>
      <vt:lpstr>PowerPoint Presentation</vt:lpstr>
      <vt:lpstr>Submitting Questions</vt:lpstr>
      <vt:lpstr>Outline of the Talk</vt:lpstr>
      <vt:lpstr>But First, What is Bitcoin?</vt:lpstr>
      <vt:lpstr>Bitcoin Has Started a Revolution in Finance</vt:lpstr>
      <vt:lpstr>Bitcoins: What   Is   All the Excitement About?</vt:lpstr>
      <vt:lpstr>Bitcoin and Gold Volatility</vt:lpstr>
      <vt:lpstr>One of the Over 60,000 Bitcoin ATMs</vt:lpstr>
      <vt:lpstr>Give Me a Break?</vt:lpstr>
      <vt:lpstr>An Origin Story Worthy of a Pulp Novel!</vt:lpstr>
      <vt:lpstr>The Possible Economic Role for Bitcoin</vt:lpstr>
      <vt:lpstr>Facts about Cryptocurrencies (as of today, noon)</vt:lpstr>
      <vt:lpstr>Payments Are Going Digital!</vt:lpstr>
      <vt:lpstr>Underlying Technology of Bitcoin</vt:lpstr>
      <vt:lpstr>So, how does it work?</vt:lpstr>
      <vt:lpstr>Proof of Work: Bitcoin “Mining”</vt:lpstr>
      <vt:lpstr>Bitcoin Mine</vt:lpstr>
      <vt:lpstr>Question #1:  Is Bitcoin serving an economic role</vt:lpstr>
      <vt:lpstr>Bitcoin’s Environmental Impact</vt:lpstr>
      <vt:lpstr>The Merge:  Ethereum and Proof of Stake</vt:lpstr>
      <vt:lpstr>What Role Does Bitcoin (or Ether) Play?</vt:lpstr>
      <vt:lpstr>Illegal Activity and Bitcoinhe</vt:lpstr>
      <vt:lpstr>Kim Jong Un’s New Revenue Source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Enter Tether:  Reserve Backed (?) Stablecoin</vt:lpstr>
      <vt:lpstr>“Clean Up the Mess on Aisle 3”</vt:lpstr>
      <vt:lpstr>Sam Bankman-Fried &amp; FTX</vt:lpstr>
      <vt:lpstr>       Another sad tale of hubris </vt:lpstr>
      <vt:lpstr>FT      Governance token of FTX</vt:lpstr>
      <vt:lpstr>Ge Gemini Exchange Offered an Earn Product</vt:lpstr>
      <vt:lpstr>                           Believe it or not?</vt:lpstr>
      <vt:lpstr>       Who should know what?</vt:lpstr>
      <vt:lpstr>What is Good Regulation?</vt:lpstr>
      <vt:lpstr>After SBF: Binance</vt:lpstr>
      <vt:lpstr>Gary Gensler Has Seen Enough</vt:lpstr>
      <vt:lpstr>Can We Turn Our Back on Digital Money?</vt:lpstr>
      <vt:lpstr>The Devil Is In the Details</vt:lpstr>
      <vt:lpstr>Who should design our payment system?</vt:lpstr>
      <vt:lpstr>Glossary</vt:lpstr>
      <vt:lpstr>Glossary (Cont.)</vt:lpstr>
      <vt:lpstr>Resources to Learn More</vt:lpstr>
      <vt:lpstr>Economic Needs Don’t Go Unmet for Long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329</cp:revision>
  <cp:lastPrinted>2023-10-26T15:22:13Z</cp:lastPrinted>
  <dcterms:created xsi:type="dcterms:W3CDTF">2017-05-03T22:30:38Z</dcterms:created>
  <dcterms:modified xsi:type="dcterms:W3CDTF">2023-10-26T15:23:22Z</dcterms:modified>
</cp:coreProperties>
</file>